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6" r:id="rId2"/>
  </p:sldMasterIdLst>
  <p:notesMasterIdLst>
    <p:notesMasterId r:id="rId28"/>
  </p:notesMasterIdLst>
  <p:sldIdLst>
    <p:sldId id="256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9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8" r:id="rId23"/>
    <p:sldId id="276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75" autoAdjust="0"/>
  </p:normalViewPr>
  <p:slideViewPr>
    <p:cSldViewPr snapToGrid="0">
      <p:cViewPr varScale="1">
        <p:scale>
          <a:sx n="77" d="100"/>
          <a:sy n="77" d="100"/>
        </p:scale>
        <p:origin x="2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1B75DC-FB16-4C52-ADB1-B80C416D818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52722D6E-88BD-43D9-8877-A31C960D5464}">
      <dgm:prSet phldrT="[Texte]"/>
      <dgm:spPr/>
      <dgm:t>
        <a:bodyPr/>
        <a:lstStyle/>
        <a:p>
          <a:r>
            <a:rPr lang="en-US" dirty="0"/>
            <a:t>It is important for you or your team to keep track of the work to be done on your project. We're going to show you a way to do this with the GitHub Project Board.</a:t>
          </a:r>
          <a:endParaRPr lang="fr-FR" dirty="0"/>
        </a:p>
      </dgm:t>
    </dgm:pt>
    <dgm:pt modelId="{770726F1-1A5D-4B32-8EC1-7F48359A3C9F}" type="parTrans" cxnId="{A0559CEF-2AEC-4475-B5EA-88BE2DB0450A}">
      <dgm:prSet/>
      <dgm:spPr/>
      <dgm:t>
        <a:bodyPr/>
        <a:lstStyle/>
        <a:p>
          <a:endParaRPr lang="fr-FR"/>
        </a:p>
      </dgm:t>
    </dgm:pt>
    <dgm:pt modelId="{8792F858-D67A-4243-A098-75543280B910}" type="sibTrans" cxnId="{A0559CEF-2AEC-4475-B5EA-88BE2DB0450A}">
      <dgm:prSet/>
      <dgm:spPr/>
      <dgm:t>
        <a:bodyPr/>
        <a:lstStyle/>
        <a:p>
          <a:endParaRPr lang="fr-FR"/>
        </a:p>
      </dgm:t>
    </dgm:pt>
    <dgm:pt modelId="{9DA7C5DD-F9DA-4AC9-BF00-3CAA947298AB}">
      <dgm:prSet phldrT="[Texte]"/>
      <dgm:spPr/>
      <dgm:t>
        <a:bodyPr/>
        <a:lstStyle/>
        <a:p>
          <a:r>
            <a:rPr lang="en-US" dirty="0"/>
            <a:t>It is not the only way to do it, but we want to show you a practical way to do it</a:t>
          </a:r>
          <a:r>
            <a:rPr lang="fr-FR" dirty="0"/>
            <a:t>.</a:t>
          </a:r>
        </a:p>
      </dgm:t>
    </dgm:pt>
    <dgm:pt modelId="{2A30ECBD-6FCE-4F57-944A-A8B8DF79F958}" type="parTrans" cxnId="{4E86E743-9DA1-42ED-999D-E601510561D7}">
      <dgm:prSet/>
      <dgm:spPr/>
      <dgm:t>
        <a:bodyPr/>
        <a:lstStyle/>
        <a:p>
          <a:endParaRPr lang="fr-FR"/>
        </a:p>
      </dgm:t>
    </dgm:pt>
    <dgm:pt modelId="{8CBDE32E-AC8A-4FC5-9716-2D611A5CE1D1}" type="sibTrans" cxnId="{4E86E743-9DA1-42ED-999D-E601510561D7}">
      <dgm:prSet/>
      <dgm:spPr/>
      <dgm:t>
        <a:bodyPr/>
        <a:lstStyle/>
        <a:p>
          <a:endParaRPr lang="fr-FR"/>
        </a:p>
      </dgm:t>
    </dgm:pt>
    <dgm:pt modelId="{6DF5A976-22AB-4C37-BD04-E06DCAB0C82B}" type="pres">
      <dgm:prSet presAssocID="{B81B75DC-FB16-4C52-ADB1-B80C416D8180}" presName="Name0" presStyleCnt="0">
        <dgm:presLayoutVars>
          <dgm:chMax val="7"/>
          <dgm:chPref val="7"/>
          <dgm:dir/>
        </dgm:presLayoutVars>
      </dgm:prSet>
      <dgm:spPr/>
    </dgm:pt>
    <dgm:pt modelId="{712D4D6D-F6FB-4D8F-BFFB-6EDF988C8634}" type="pres">
      <dgm:prSet presAssocID="{B81B75DC-FB16-4C52-ADB1-B80C416D8180}" presName="Name1" presStyleCnt="0"/>
      <dgm:spPr/>
    </dgm:pt>
    <dgm:pt modelId="{351B2640-D5E2-49A0-80FF-96F26412B3CB}" type="pres">
      <dgm:prSet presAssocID="{B81B75DC-FB16-4C52-ADB1-B80C416D8180}" presName="cycle" presStyleCnt="0"/>
      <dgm:spPr/>
    </dgm:pt>
    <dgm:pt modelId="{E6F23516-61AA-48FF-A2F6-9E1870CDAE5F}" type="pres">
      <dgm:prSet presAssocID="{B81B75DC-FB16-4C52-ADB1-B80C416D8180}" presName="srcNode" presStyleLbl="node1" presStyleIdx="0" presStyleCnt="2"/>
      <dgm:spPr/>
    </dgm:pt>
    <dgm:pt modelId="{9318D276-F6C4-4CF4-B9A5-CBA1BBEDD3AA}" type="pres">
      <dgm:prSet presAssocID="{B81B75DC-FB16-4C52-ADB1-B80C416D8180}" presName="conn" presStyleLbl="parChTrans1D2" presStyleIdx="0" presStyleCnt="1"/>
      <dgm:spPr/>
    </dgm:pt>
    <dgm:pt modelId="{BE5645E9-38AF-4B27-B3BB-0D799FF86FFA}" type="pres">
      <dgm:prSet presAssocID="{B81B75DC-FB16-4C52-ADB1-B80C416D8180}" presName="extraNode" presStyleLbl="node1" presStyleIdx="0" presStyleCnt="2"/>
      <dgm:spPr/>
    </dgm:pt>
    <dgm:pt modelId="{5700A66B-3F9C-4A80-BCCE-7BA1373ABAE0}" type="pres">
      <dgm:prSet presAssocID="{B81B75DC-FB16-4C52-ADB1-B80C416D8180}" presName="dstNode" presStyleLbl="node1" presStyleIdx="0" presStyleCnt="2"/>
      <dgm:spPr/>
    </dgm:pt>
    <dgm:pt modelId="{66AB011F-3D55-4578-85D3-CDE8CA44C495}" type="pres">
      <dgm:prSet presAssocID="{52722D6E-88BD-43D9-8877-A31C960D5464}" presName="text_1" presStyleLbl="node1" presStyleIdx="0" presStyleCnt="2">
        <dgm:presLayoutVars>
          <dgm:bulletEnabled val="1"/>
        </dgm:presLayoutVars>
      </dgm:prSet>
      <dgm:spPr/>
    </dgm:pt>
    <dgm:pt modelId="{9C840A87-AE30-49D7-B8FF-4E0C969F164A}" type="pres">
      <dgm:prSet presAssocID="{52722D6E-88BD-43D9-8877-A31C960D5464}" presName="accent_1" presStyleCnt="0"/>
      <dgm:spPr/>
    </dgm:pt>
    <dgm:pt modelId="{CB82BA21-93A4-4BFC-A277-617DC66E66FD}" type="pres">
      <dgm:prSet presAssocID="{52722D6E-88BD-43D9-8877-A31C960D5464}" presName="accentRepeatNode" presStyleLbl="solidFgAcc1" presStyleIdx="0" presStyleCnt="2"/>
      <dgm:spPr/>
    </dgm:pt>
    <dgm:pt modelId="{93B63EE4-739E-4BE7-994E-526DD577D5CF}" type="pres">
      <dgm:prSet presAssocID="{9DA7C5DD-F9DA-4AC9-BF00-3CAA947298AB}" presName="text_2" presStyleLbl="node1" presStyleIdx="1" presStyleCnt="2">
        <dgm:presLayoutVars>
          <dgm:bulletEnabled val="1"/>
        </dgm:presLayoutVars>
      </dgm:prSet>
      <dgm:spPr/>
    </dgm:pt>
    <dgm:pt modelId="{7D1C6B1C-91EC-4846-B225-F37614686BEC}" type="pres">
      <dgm:prSet presAssocID="{9DA7C5DD-F9DA-4AC9-BF00-3CAA947298AB}" presName="accent_2" presStyleCnt="0"/>
      <dgm:spPr/>
    </dgm:pt>
    <dgm:pt modelId="{39FF70B5-6595-497B-BA3D-0005EAA971EA}" type="pres">
      <dgm:prSet presAssocID="{9DA7C5DD-F9DA-4AC9-BF00-3CAA947298AB}" presName="accentRepeatNode" presStyleLbl="solidFgAcc1" presStyleIdx="1" presStyleCnt="2"/>
      <dgm:spPr/>
    </dgm:pt>
  </dgm:ptLst>
  <dgm:cxnLst>
    <dgm:cxn modelId="{4E86E743-9DA1-42ED-999D-E601510561D7}" srcId="{B81B75DC-FB16-4C52-ADB1-B80C416D8180}" destId="{9DA7C5DD-F9DA-4AC9-BF00-3CAA947298AB}" srcOrd="1" destOrd="0" parTransId="{2A30ECBD-6FCE-4F57-944A-A8B8DF79F958}" sibTransId="{8CBDE32E-AC8A-4FC5-9716-2D611A5CE1D1}"/>
    <dgm:cxn modelId="{FB677A7E-6711-42BD-9AC1-0C83FE55C459}" type="presOf" srcId="{8792F858-D67A-4243-A098-75543280B910}" destId="{9318D276-F6C4-4CF4-B9A5-CBA1BBEDD3AA}" srcOrd="0" destOrd="0" presId="urn:microsoft.com/office/officeart/2008/layout/VerticalCurvedList"/>
    <dgm:cxn modelId="{62E7E584-BA39-4FF1-A981-DF5337923F7E}" type="presOf" srcId="{B81B75DC-FB16-4C52-ADB1-B80C416D8180}" destId="{6DF5A976-22AB-4C37-BD04-E06DCAB0C82B}" srcOrd="0" destOrd="0" presId="urn:microsoft.com/office/officeart/2008/layout/VerticalCurvedList"/>
    <dgm:cxn modelId="{0CDAEA9B-D054-4728-9149-B4332110412F}" type="presOf" srcId="{52722D6E-88BD-43D9-8877-A31C960D5464}" destId="{66AB011F-3D55-4578-85D3-CDE8CA44C495}" srcOrd="0" destOrd="0" presId="urn:microsoft.com/office/officeart/2008/layout/VerticalCurvedList"/>
    <dgm:cxn modelId="{A0559CEF-2AEC-4475-B5EA-88BE2DB0450A}" srcId="{B81B75DC-FB16-4C52-ADB1-B80C416D8180}" destId="{52722D6E-88BD-43D9-8877-A31C960D5464}" srcOrd="0" destOrd="0" parTransId="{770726F1-1A5D-4B32-8EC1-7F48359A3C9F}" sibTransId="{8792F858-D67A-4243-A098-75543280B910}"/>
    <dgm:cxn modelId="{A73569F8-7A7E-487D-87A8-E3F6AD5CDD09}" type="presOf" srcId="{9DA7C5DD-F9DA-4AC9-BF00-3CAA947298AB}" destId="{93B63EE4-739E-4BE7-994E-526DD577D5CF}" srcOrd="0" destOrd="0" presId="urn:microsoft.com/office/officeart/2008/layout/VerticalCurvedList"/>
    <dgm:cxn modelId="{CB3D7EBA-E270-4FE8-8787-3C3DA81AA99E}" type="presParOf" srcId="{6DF5A976-22AB-4C37-BD04-E06DCAB0C82B}" destId="{712D4D6D-F6FB-4D8F-BFFB-6EDF988C8634}" srcOrd="0" destOrd="0" presId="urn:microsoft.com/office/officeart/2008/layout/VerticalCurvedList"/>
    <dgm:cxn modelId="{24018C3B-7702-4D00-8EB5-CCB349730AEE}" type="presParOf" srcId="{712D4D6D-F6FB-4D8F-BFFB-6EDF988C8634}" destId="{351B2640-D5E2-49A0-80FF-96F26412B3CB}" srcOrd="0" destOrd="0" presId="urn:microsoft.com/office/officeart/2008/layout/VerticalCurvedList"/>
    <dgm:cxn modelId="{EA194619-D5C0-4FCC-B715-774EA04E84C4}" type="presParOf" srcId="{351B2640-D5E2-49A0-80FF-96F26412B3CB}" destId="{E6F23516-61AA-48FF-A2F6-9E1870CDAE5F}" srcOrd="0" destOrd="0" presId="urn:microsoft.com/office/officeart/2008/layout/VerticalCurvedList"/>
    <dgm:cxn modelId="{C778E2D8-65EC-4041-A40A-99B0C5000374}" type="presParOf" srcId="{351B2640-D5E2-49A0-80FF-96F26412B3CB}" destId="{9318D276-F6C4-4CF4-B9A5-CBA1BBEDD3AA}" srcOrd="1" destOrd="0" presId="urn:microsoft.com/office/officeart/2008/layout/VerticalCurvedList"/>
    <dgm:cxn modelId="{B3B713C0-F6D4-4D9A-9837-BB6C92562406}" type="presParOf" srcId="{351B2640-D5E2-49A0-80FF-96F26412B3CB}" destId="{BE5645E9-38AF-4B27-B3BB-0D799FF86FFA}" srcOrd="2" destOrd="0" presId="urn:microsoft.com/office/officeart/2008/layout/VerticalCurvedList"/>
    <dgm:cxn modelId="{0B99C67F-776B-4EBA-9248-35B95DD9AB16}" type="presParOf" srcId="{351B2640-D5E2-49A0-80FF-96F26412B3CB}" destId="{5700A66B-3F9C-4A80-BCCE-7BA1373ABAE0}" srcOrd="3" destOrd="0" presId="urn:microsoft.com/office/officeart/2008/layout/VerticalCurvedList"/>
    <dgm:cxn modelId="{0244AB69-4645-49D5-901A-1F60C7F0B35F}" type="presParOf" srcId="{712D4D6D-F6FB-4D8F-BFFB-6EDF988C8634}" destId="{66AB011F-3D55-4578-85D3-CDE8CA44C495}" srcOrd="1" destOrd="0" presId="urn:microsoft.com/office/officeart/2008/layout/VerticalCurvedList"/>
    <dgm:cxn modelId="{74929988-B23A-4E04-A8E4-4AE3760AB1F0}" type="presParOf" srcId="{712D4D6D-F6FB-4D8F-BFFB-6EDF988C8634}" destId="{9C840A87-AE30-49D7-B8FF-4E0C969F164A}" srcOrd="2" destOrd="0" presId="urn:microsoft.com/office/officeart/2008/layout/VerticalCurvedList"/>
    <dgm:cxn modelId="{CEEFE64A-F34C-4CED-8ABA-B4E6E95A3EE1}" type="presParOf" srcId="{9C840A87-AE30-49D7-B8FF-4E0C969F164A}" destId="{CB82BA21-93A4-4BFC-A277-617DC66E66FD}" srcOrd="0" destOrd="0" presId="urn:microsoft.com/office/officeart/2008/layout/VerticalCurvedList"/>
    <dgm:cxn modelId="{8DF7AC6D-2D9E-4B32-91CF-6E68CE4A3AC2}" type="presParOf" srcId="{712D4D6D-F6FB-4D8F-BFFB-6EDF988C8634}" destId="{93B63EE4-739E-4BE7-994E-526DD577D5CF}" srcOrd="3" destOrd="0" presId="urn:microsoft.com/office/officeart/2008/layout/VerticalCurvedList"/>
    <dgm:cxn modelId="{F31456A8-59B6-4A31-9F1C-E636D6A903BA}" type="presParOf" srcId="{712D4D6D-F6FB-4D8F-BFFB-6EDF988C8634}" destId="{7D1C6B1C-91EC-4846-B225-F37614686BEC}" srcOrd="4" destOrd="0" presId="urn:microsoft.com/office/officeart/2008/layout/VerticalCurvedList"/>
    <dgm:cxn modelId="{CC6BA729-BD75-4DC9-8E20-A358DE11A3F2}" type="presParOf" srcId="{7D1C6B1C-91EC-4846-B225-F37614686BEC}" destId="{39FF70B5-6595-497B-BA3D-0005EAA971E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8D276-F6C4-4CF4-B9A5-CBA1BBEDD3AA}">
      <dsp:nvSpPr>
        <dsp:cNvPr id="0" name=""/>
        <dsp:cNvSpPr/>
      </dsp:nvSpPr>
      <dsp:spPr>
        <a:xfrm>
          <a:off x="-607898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B011F-3D55-4578-85D3-CDE8CA44C495}">
      <dsp:nvSpPr>
        <dsp:cNvPr id="0" name=""/>
        <dsp:cNvSpPr/>
      </dsp:nvSpPr>
      <dsp:spPr>
        <a:xfrm>
          <a:off x="996086" y="774110"/>
          <a:ext cx="7103330" cy="1548004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It is important for you or your team to keep track of the work to be done on your project. We're going to show you a way to do this with the GitHub Project Board.</a:t>
          </a:r>
          <a:endParaRPr lang="fr-FR" sz="2500" kern="1200" dirty="0"/>
        </a:p>
      </dsp:txBody>
      <dsp:txXfrm>
        <a:off x="996086" y="774110"/>
        <a:ext cx="7103330" cy="1548004"/>
      </dsp:txXfrm>
    </dsp:sp>
    <dsp:sp modelId="{CB82BA21-93A4-4BFC-A277-617DC66E66FD}">
      <dsp:nvSpPr>
        <dsp:cNvPr id="0" name=""/>
        <dsp:cNvSpPr/>
      </dsp:nvSpPr>
      <dsp:spPr>
        <a:xfrm>
          <a:off x="28583" y="58061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63EE4-739E-4BE7-994E-526DD577D5CF}">
      <dsp:nvSpPr>
        <dsp:cNvPr id="0" name=""/>
        <dsp:cNvSpPr/>
      </dsp:nvSpPr>
      <dsp:spPr>
        <a:xfrm>
          <a:off x="996086" y="3096551"/>
          <a:ext cx="7103330" cy="1548004"/>
        </a:xfrm>
        <a:prstGeom prst="rect">
          <a:avLst/>
        </a:prstGeom>
        <a:solidFill>
          <a:schemeClr val="accent1">
            <a:shade val="80000"/>
            <a:hueOff val="263879"/>
            <a:satOff val="-11792"/>
            <a:lumOff val="2731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It is not the only way to do it, but we want to show you a practical way to do it</a:t>
          </a:r>
          <a:r>
            <a:rPr lang="fr-FR" sz="2500" kern="1200" dirty="0"/>
            <a:t>.</a:t>
          </a:r>
        </a:p>
      </dsp:txBody>
      <dsp:txXfrm>
        <a:off x="996086" y="3096551"/>
        <a:ext cx="7103330" cy="1548004"/>
      </dsp:txXfrm>
    </dsp:sp>
    <dsp:sp modelId="{39FF70B5-6595-497B-BA3D-0005EAA971EA}">
      <dsp:nvSpPr>
        <dsp:cNvPr id="0" name=""/>
        <dsp:cNvSpPr/>
      </dsp:nvSpPr>
      <dsp:spPr>
        <a:xfrm>
          <a:off x="28583" y="290305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263879"/>
              <a:satOff val="-11792"/>
              <a:lumOff val="273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7DB45-F3BA-4481-9BFD-B0B00C473F08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AB950-8200-4F04-95DD-4D2DC0AE3FD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65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E9FDE-42DA-4E22-A91C-1A432CC9E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DFA64B-6C8D-434E-8E6E-757184120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618F05-EC6D-43F5-8FC9-2D4FEB75D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3EEE-B90A-4338-945A-CF879E2EC7BE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CE564D-FA30-44BB-99A4-53AF69F7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1C901C-148D-44BF-8096-99378711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26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9EC1B-661F-4912-857E-04A4804E0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EA1760-D22F-4FE0-89C1-15DA99970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B3593F-7D31-44F2-B896-52CEE3119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DF0C-7AE7-4453-A527-00D28A1C0391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2D2836-B6A9-4EFD-9959-5CF78BA1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3070EF-DF53-4736-BC5C-7DFAEE4E8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08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E21CA2B-EA43-46DA-B74F-D69761749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E8FE6A8-2B2C-4CEC-A577-EB7A4FE01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EA87B1-1C5D-4A2B-8DA2-5D625D10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769B7-65A5-400D-A5D9-061F0BBE51EF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6565B6-A82D-4BC9-B906-77088157D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511FA8-0EB8-45D5-BFD5-EF5B9E48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595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063A3-B727-44A7-8737-5CB917FA3BC0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19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27F9B-9D6A-4C7F-B65E-8655C2BF33A0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51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E10AF-32D8-46A9-88F9-940F7ED63027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642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5CA0E-4539-4A7E-A2F0-61D28440EF2B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9090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042D3-09DE-4079-92AB-CA810E51BC84}" type="datetime1">
              <a:rPr lang="fr-FR" smtClean="0"/>
              <a:t>15/01/2021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319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F817-66AE-46C0-9B59-E712AA3990E1}" type="datetime1">
              <a:rPr lang="fr-FR" smtClean="0"/>
              <a:t>15/01/2021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090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1F2F7-F179-4D96-98F4-7C6E978FD64B}" type="datetime1">
              <a:rPr lang="fr-FR" smtClean="0"/>
              <a:t>15/01/2021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1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CA469-59ED-4B0C-9B01-131546B72450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802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76D55B-DB90-40C2-A001-762BFE7EB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7F8F11-6C78-4CDE-BA12-4CEB086D8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BA9B91-3AF7-456E-AE71-B86EBB79E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3E541-16EE-409D-8F66-B97B241064DD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18E18C-7DAB-483E-B504-C6D7F5395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08500E-D845-4474-ABB9-80A74A8A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89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1A49A-FE03-43A1-A97B-AFEA6ABC86F1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443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558BE-569F-406D-985B-29AC0E754CB0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661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94C09-1C3E-40D5-890D-C2BFA2F0F102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002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0371-FEFA-4907-AF59-479FDDD06EA8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3967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D2C91-AD82-4B56-AE8F-145B3A7D6EEC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249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57BE-2803-4D3E-8811-D200E84FF1E4}" type="datetime1">
              <a:rPr lang="fr-FR" smtClean="0"/>
              <a:t>15/01/2021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6683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580A-DF09-4937-9AEE-234F26D209D9}" type="datetime1">
              <a:rPr lang="fr-FR" smtClean="0"/>
              <a:t>15/01/2021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477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9D30D-5FA7-45BB-AE6B-2DFBCEDDBE53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466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87831-67C6-4AF4-9AF6-9A203FB3D79B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80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3A11A-6AC7-4926-A562-3297AE9E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783A6F-7D14-42C1-A014-6B5CF0352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3859E1-2E34-4127-BEE0-2833CECA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6C6C5-0979-4D0F-B312-84BC8943EB12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868D86-A2CE-4AC4-AC19-C4B47224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6C36AB-EC08-4592-9058-ECF564FA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92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721F2-6F5A-40F8-8995-9C952A8A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DD3501-3BDE-47B5-9011-04D066476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A94EC7-EF09-4F45-97AE-C130A60A0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62293E-FD10-497D-BE44-5470E248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DB404-02CE-4B73-B473-6164EFB4085D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88375C-8522-4576-9E9E-8CED1BD3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7EFB5D-EBB4-44FE-9CF6-5B2B4D952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71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D7F77-D2F8-480B-BEB2-2328B16EE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C729DE-C8E8-422A-8A4E-793EF8BA9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5CC3BB9-14EB-484F-BAA7-B50538C04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C1491D-1EDF-4716-B695-C3814B2E4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78D9C1F-6F81-413B-90DD-E875E2DEE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994BD32-C185-44FD-972E-5407C3BBD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2F609-89DA-456E-B86A-D888FF4476BA}" type="datetime1">
              <a:rPr lang="fr-FR" smtClean="0"/>
              <a:t>15/01/2021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E0BCEDA-1E8E-4129-A902-88B07A58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9EEC757-BB54-4241-A3FF-FA5484A6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99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BAB31-20D9-44E2-813F-D16F2C999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3A3D49-0C6B-4999-BB9B-A6DB8866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046D9-7280-4844-9673-6B9BA7C0F726}" type="datetime1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E95C7B-84BE-495D-8A86-769A281A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C8DB63-C448-4A30-AA66-E87BE28C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6034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F4E62D-ADC3-4C6D-B635-8F36C368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F905-07D7-45F2-8CC8-D52438148196}" type="datetime1">
              <a:rPr lang="fr-FR" smtClean="0"/>
              <a:t>15/01/2021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107C049-D3C3-4EF0-917C-7AEEF2B1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2E65F9-0901-4EB8-8A1D-C2874D23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96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A33939-112F-4BBF-866E-6EE71AFB8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219CCF-DB84-4D52-94B9-9AC61CCD5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2F8E2B-74F3-4974-8999-5C98C2689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53C17B-6BC6-478B-B2C6-C0A3BCE5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87D0-8822-45D2-B70B-0DB501AA5F53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52D453-9F4D-4E75-8E10-642599C3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3823B5-F34C-4681-8FFB-40D93F5E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66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CD01BC-BFF7-44FD-AFCA-87E8B691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18E9B14-9D79-44D2-88F3-7323045F4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BB7176-A428-4F34-8B35-DC54376DF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D31E15-1942-4CBC-9834-2014ECFD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171EC-C4C9-4D24-A915-667E23E99DA7}" type="datetime1">
              <a:rPr lang="fr-FR" smtClean="0"/>
              <a:t>15/01/2021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9E014D-2D8D-4848-8057-66798FCF6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78394A-B69D-422E-8DD0-8EADBFA9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00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E9D4B23-0EB7-4D26-8437-FC1EB6BFC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0771CA-AE6C-4245-9D26-B4FD0D2C6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C5802E-FC91-4558-BF56-59CC59033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FAE75-6E4B-492F-90B7-029E8C85EE2B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DADA65-29C7-48CD-8AB5-88688DCC4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0F7B8CD-C590-48F0-A53A-93920BF0A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79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653F708-C23C-4FEC-9626-61B165C2D475}" type="datetime1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F9B4B55-B1B9-4596-BEDB-C4963979BE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88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afia.safa@umontreal.ca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ithub.com/en/free-pro-team@latest/github/managing-your-work-on-github/managing-your-work-with-issues-and-pull-requests" TargetMode="External"/><Relationship Id="rId3" Type="http://schemas.openxmlformats.org/officeDocument/2006/relationships/hyperlink" Target="https://www.journaldunet.fr/web-tech/guide-de-l-entreprise-digitale/1443832-kanban-une-methode-agile-de-gestion-de-projet-visuelle-et-continue/" TargetMode="External"/><Relationship Id="rId7" Type="http://schemas.openxmlformats.org/officeDocument/2006/relationships/hyperlink" Target="https://www.youtube.com/watch?v=idZyqNIrt84&amp;t=139s&amp;ab_channel=MickeyGousset" TargetMode="External"/><Relationship Id="rId2" Type="http://schemas.openxmlformats.org/officeDocument/2006/relationships/hyperlink" Target="https://www.youtube.com/watch?v=i2-WWbYJn_w&amp;t=306s&amp;ab_channel=StrategeMarketi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cs.github.com/en/free-pro-team@latest/github/managing-your-work-on-github/creating-a-project-board" TargetMode="External"/><Relationship Id="rId5" Type="http://schemas.openxmlformats.org/officeDocument/2006/relationships/hyperlink" Target="https://fr.wikipedia.org/wiki/Kanban" TargetMode="External"/><Relationship Id="rId4" Type="http://schemas.openxmlformats.org/officeDocument/2006/relationships/hyperlink" Target="https://www.planzone.fr/blog/quest-ce-que-la-methodologie-kanban" TargetMode="External"/><Relationship Id="rId9" Type="http://schemas.openxmlformats.org/officeDocument/2006/relationships/hyperlink" Target="https://www.youtube.com/watch?v=vxgd6TO4IfQ&amp;ab_channel=MickeyGouss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B767E14-6B07-4E17-9A09-54C43984A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" y="4918"/>
            <a:ext cx="12184202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37769BA2-F427-48F6-8F75-DB1645DD3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" y="4194848"/>
            <a:ext cx="12331983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fr-FR" altLang="fr-FR" sz="27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management </a:t>
            </a:r>
            <a:r>
              <a:rPr kumimoji="0" lang="fr-FR" altLang="fr-FR" sz="6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0" lang="fr-FR" altLang="fr-FR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GitHub</a:t>
            </a:r>
            <a:endParaRPr lang="fr-FR" altLang="fr-FR" sz="800" dirty="0"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Safia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Safa-tahar-henni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  <a:hlinkClick r:id="rId3"/>
              </a:rPr>
              <a:t>safia.safa-tahar-henni@umontreal.ca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7473C8-36EE-4819-B8EF-0BED7764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97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CCFAE-A0FC-41C4-BA52-DE1FF6669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Templates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FEA993-F98C-4203-A536-929A3690A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can use templates to quickly set up a new project board. </a:t>
            </a:r>
          </a:p>
          <a:p>
            <a:r>
              <a:rPr lang="en-US" dirty="0">
                <a:solidFill>
                  <a:schemeClr val="tx1"/>
                </a:solidFill>
              </a:rPr>
              <a:t>New board will automatically include: columns, cards with tips on how to use project boards. </a:t>
            </a:r>
          </a:p>
          <a:p>
            <a:r>
              <a:rPr lang="en-US" dirty="0">
                <a:solidFill>
                  <a:schemeClr val="tx1"/>
                </a:solidFill>
              </a:rPr>
              <a:t>There are 4 templates available: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Basic Kanban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Kanban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Automated Kanban with review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Bug Triage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5AAD93-BEBC-447C-A2E5-CEF611194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28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279AAA1-2839-4F06-ACFA-8A98FBEB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sz="16600" dirty="0" err="1"/>
              <a:t>Demo</a:t>
            </a:r>
            <a:endParaRPr lang="fr-FR" sz="16600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2F15BAB-B668-43EB-8F95-8484B1C30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64C29E-3967-4D3F-94CA-526CEECD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50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907A7D3-EB58-4BCB-8F3D-490A373199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27" y="1591944"/>
            <a:ext cx="8130208" cy="48983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3C3B128A-F423-46C3-B067-54175A34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Create</a:t>
            </a:r>
            <a:r>
              <a:rPr lang="fr-CA" dirty="0"/>
              <a:t> a repository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1EA423B-BBA0-4F71-822F-62E577BFB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95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B8E018-6A18-4B84-B049-7CB27022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Basic Kanban 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73426D-CA08-4D9F-8CA4-5D4930B3B20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6" y="1830484"/>
            <a:ext cx="5486400" cy="36741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DB461B-3EA1-43FD-896D-690B1FD65A5B}"/>
              </a:ext>
            </a:extLst>
          </p:cNvPr>
          <p:cNvSpPr/>
          <p:nvPr/>
        </p:nvSpPr>
        <p:spPr>
          <a:xfrm>
            <a:off x="6447182" y="2551837"/>
            <a:ext cx="48933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the Basic Kanban, </a:t>
            </a:r>
            <a:r>
              <a:rPr lang="fr-FR" dirty="0" err="1"/>
              <a:t>you</a:t>
            </a:r>
            <a:r>
              <a:rPr lang="fr-FR" dirty="0"/>
              <a:t> start </a:t>
            </a:r>
            <a:r>
              <a:rPr lang="fr-FR" dirty="0" err="1"/>
              <a:t>with</a:t>
            </a:r>
            <a:r>
              <a:rPr lang="fr-FR" dirty="0"/>
              <a:t> 3 </a:t>
            </a:r>
            <a:r>
              <a:rPr lang="fr-FR" dirty="0" err="1"/>
              <a:t>columns</a:t>
            </a:r>
            <a:r>
              <a:rPr lang="fr-FR" dirty="0"/>
              <a:t>: To Do, In Progress and </a:t>
            </a:r>
            <a:r>
              <a:rPr lang="fr-FR" dirty="0" err="1"/>
              <a:t>Done</a:t>
            </a:r>
            <a:r>
              <a:rPr lang="fr-FR" dirty="0"/>
              <a:t>. There </a:t>
            </a:r>
            <a:r>
              <a:rPr lang="fr-FR" dirty="0" err="1"/>
              <a:t>is</a:t>
            </a:r>
            <a:r>
              <a:rPr lang="fr-FR" dirty="0"/>
              <a:t> no automation by default,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cards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issues, pull </a:t>
            </a:r>
            <a:r>
              <a:rPr lang="fr-FR" dirty="0" err="1"/>
              <a:t>requests</a:t>
            </a:r>
            <a:r>
              <a:rPr lang="fr-FR" dirty="0"/>
              <a:t> or notes. And </a:t>
            </a:r>
            <a:r>
              <a:rPr lang="fr-FR" dirty="0" err="1"/>
              <a:t>you</a:t>
            </a:r>
            <a:r>
              <a:rPr lang="fr-FR" dirty="0"/>
              <a:t> move </a:t>
            </a:r>
            <a:r>
              <a:rPr lang="fr-FR" dirty="0" err="1"/>
              <a:t>them</a:t>
            </a:r>
            <a:r>
              <a:rPr lang="fr-FR" dirty="0"/>
              <a:t> </a:t>
            </a:r>
            <a:r>
              <a:rPr lang="fr-FR" dirty="0" err="1"/>
              <a:t>manually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to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process.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A8C644-1529-412D-8A05-C94738DF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70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122DF-1181-4C08-AC8E-6881F8F7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Automated</a:t>
            </a:r>
            <a:r>
              <a:rPr lang="fr-FR" dirty="0"/>
              <a:t> Kanban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2052B7-9EF6-4E88-8BC4-AA66DFB91A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17" y="1909998"/>
            <a:ext cx="5486400" cy="36741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86EB69-CDE1-4BE0-B966-81DF2A4291E9}"/>
              </a:ext>
            </a:extLst>
          </p:cNvPr>
          <p:cNvSpPr/>
          <p:nvPr/>
        </p:nvSpPr>
        <p:spPr>
          <a:xfrm>
            <a:off x="6473687" y="2413337"/>
            <a:ext cx="5486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automated</a:t>
            </a:r>
            <a:r>
              <a:rPr lang="fr-FR" dirty="0"/>
              <a:t> Kanban, the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exactly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3 </a:t>
            </a:r>
            <a:r>
              <a:rPr lang="fr-FR" dirty="0" err="1"/>
              <a:t>columns</a:t>
            </a:r>
            <a:r>
              <a:rPr lang="fr-FR" dirty="0"/>
              <a:t>. </a:t>
            </a:r>
            <a:r>
              <a:rPr lang="fr-FR" dirty="0" err="1"/>
              <a:t>However</a:t>
            </a:r>
            <a:r>
              <a:rPr lang="fr-FR" dirty="0"/>
              <a:t>, the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 to certain automation </a:t>
            </a:r>
            <a:r>
              <a:rPr lang="fr-FR" dirty="0" err="1"/>
              <a:t>rules</a:t>
            </a:r>
            <a:r>
              <a:rPr lang="fr-FR" dirty="0"/>
              <a:t>. </a:t>
            </a:r>
            <a:r>
              <a:rPr lang="fr-FR" dirty="0" err="1"/>
              <a:t>When</a:t>
            </a:r>
            <a:r>
              <a:rPr lang="fr-FR" dirty="0"/>
              <a:t> certain </a:t>
            </a:r>
            <a:r>
              <a:rPr lang="fr-FR" dirty="0" err="1"/>
              <a:t>events</a:t>
            </a:r>
            <a:r>
              <a:rPr lang="fr-FR" dirty="0"/>
              <a:t> </a:t>
            </a:r>
            <a:r>
              <a:rPr lang="fr-FR" dirty="0" err="1"/>
              <a:t>occur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adding</a:t>
            </a:r>
            <a:r>
              <a:rPr lang="fr-FR" dirty="0"/>
              <a:t> a new issue to the table or </a:t>
            </a:r>
            <a:r>
              <a:rPr lang="fr-FR" dirty="0" err="1"/>
              <a:t>closing</a:t>
            </a:r>
            <a:r>
              <a:rPr lang="fr-FR" dirty="0"/>
              <a:t> an issue, the automation starts and </a:t>
            </a:r>
            <a:r>
              <a:rPr lang="fr-FR" dirty="0" err="1"/>
              <a:t>automatically</a:t>
            </a:r>
            <a:r>
              <a:rPr lang="fr-FR" dirty="0"/>
              <a:t> moves the </a:t>
            </a:r>
            <a:r>
              <a:rPr lang="fr-FR" dirty="0" err="1"/>
              <a:t>card</a:t>
            </a:r>
            <a:r>
              <a:rPr lang="fr-FR" dirty="0"/>
              <a:t> to the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process.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2B477D-A293-4BB7-8F74-5048C3B3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305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A09355-F576-4DD1-B121-3DE80C74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ffectLst/>
              </a:rPr>
              <a:t>Manage automation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F0E5B5-26A8-4B78-823D-CAC478F6EA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94" y="1882429"/>
            <a:ext cx="340995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DC4D0F-2A6C-4DC5-A917-6F30E81EB826}"/>
              </a:ext>
            </a:extLst>
          </p:cNvPr>
          <p:cNvSpPr/>
          <p:nvPr/>
        </p:nvSpPr>
        <p:spPr>
          <a:xfrm>
            <a:off x="5015948" y="28288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TO DO </a:t>
            </a:r>
            <a:r>
              <a:rPr lang="fr-FR" dirty="0" err="1"/>
              <a:t>presets</a:t>
            </a:r>
            <a:r>
              <a:rPr lang="fr-FR" dirty="0"/>
              <a:t>: issues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moved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added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. So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a new issue to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appear</a:t>
            </a:r>
            <a:r>
              <a:rPr lang="fr-FR" dirty="0"/>
              <a:t> in the TO DO </a:t>
            </a:r>
            <a:r>
              <a:rPr lang="fr-FR" dirty="0" err="1"/>
              <a:t>column</a:t>
            </a:r>
            <a:r>
              <a:rPr lang="fr-FR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9BCD59-2E1D-4820-9E77-7AA220F2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78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3652B-F4AC-4A7D-B1D3-9D6A1C57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ffectLst/>
              </a:rPr>
              <a:t>Manage automation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DBD758-A501-4D10-829A-914930458A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12" y="1094825"/>
            <a:ext cx="3409950" cy="54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02B1CB-6A82-4889-86B4-AEE22A85A8D1}"/>
              </a:ext>
            </a:extLst>
          </p:cNvPr>
          <p:cNvSpPr/>
          <p:nvPr/>
        </p:nvSpPr>
        <p:spPr>
          <a:xfrm>
            <a:off x="4389109" y="29666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In Progress </a:t>
            </a:r>
            <a:r>
              <a:rPr lang="fr-FR" dirty="0" err="1"/>
              <a:t>presets</a:t>
            </a:r>
            <a:r>
              <a:rPr lang="fr-FR" dirty="0"/>
              <a:t>: if an issue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reopened</a:t>
            </a:r>
            <a:r>
              <a:rPr lang="fr-FR" dirty="0"/>
              <a:t>, or if a new pull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to the </a:t>
            </a:r>
            <a:r>
              <a:rPr lang="fr-FR" dirty="0" err="1"/>
              <a:t>project</a:t>
            </a:r>
            <a:r>
              <a:rPr lang="fr-FR" dirty="0"/>
              <a:t> or </a:t>
            </a:r>
            <a:r>
              <a:rPr lang="fr-FR" dirty="0" err="1"/>
              <a:t>reopened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appears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0F5D7E-53DC-4EAE-8F8A-545F811BD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97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55F2FB-8DA3-4670-82E9-18FE26B5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ffectLst/>
              </a:rPr>
              <a:t>Manage automation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404959D-B2D8-44CF-B036-7BED95183B2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05" y="1934404"/>
            <a:ext cx="344805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232319-9669-4C3D-A86E-4C4AE5A85908}"/>
              </a:ext>
            </a:extLst>
          </p:cNvPr>
          <p:cNvSpPr/>
          <p:nvPr/>
        </p:nvSpPr>
        <p:spPr>
          <a:xfrm>
            <a:off x="5043695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presets</a:t>
            </a:r>
            <a:r>
              <a:rPr lang="fr-FR" dirty="0"/>
              <a:t>: if an issue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closed</a:t>
            </a:r>
            <a:r>
              <a:rPr lang="fr-FR" dirty="0"/>
              <a:t>, if a pull </a:t>
            </a:r>
            <a:r>
              <a:rPr lang="fr-FR" dirty="0" err="1"/>
              <a:t>request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merged</a:t>
            </a:r>
            <a:r>
              <a:rPr lang="fr-FR" dirty="0"/>
              <a:t> or 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non-</a:t>
            </a:r>
            <a:r>
              <a:rPr lang="fr-FR" dirty="0" err="1"/>
              <a:t>merged</a:t>
            </a:r>
            <a:r>
              <a:rPr lang="fr-FR" dirty="0"/>
              <a:t> </a:t>
            </a:r>
            <a:r>
              <a:rPr lang="fr-FR" dirty="0" err="1"/>
              <a:t>commits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moved</a:t>
            </a:r>
            <a:r>
              <a:rPr lang="fr-FR" dirty="0"/>
              <a:t> to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660F4A-570A-4BDB-8CAC-C2BFA57B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037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240AC-A454-4808-828A-70A7A1D2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ffectLst/>
              </a:rPr>
              <a:t>Adding Issues to GitHub Project Boards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2D0527-301B-4AC5-B119-B53CBB99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>
                <a:solidFill>
                  <a:schemeClr val="tx1"/>
                </a:solidFill>
              </a:rPr>
              <a:t>What is a GitHub issue?</a:t>
            </a:r>
          </a:p>
          <a:p>
            <a:r>
              <a:rPr lang="en-US" dirty="0">
                <a:solidFill>
                  <a:schemeClr val="tx1"/>
                </a:solidFill>
              </a:rPr>
              <a:t>You can collect user feedback, report software bugs, and organize the tasks you want to accomplish with issues in a directory. </a:t>
            </a: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By creating an issue and adding it to a project table, you have the ability to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track and prioritize issues to work on. The issues themselves have no priority or order.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set up a process that will allow you to resolve your issues. </a:t>
            </a:r>
          </a:p>
          <a:p>
            <a:pPr marL="4500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link between the table and the issue is bi-directional. Updates are reflected in the table and vice versa.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6C05A8-37F8-473A-A902-25055091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345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7D92D-22CF-44C1-9A4A-AA9A1E70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Create</a:t>
            </a:r>
            <a:r>
              <a:rPr lang="fr-CA" dirty="0"/>
              <a:t> issues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CE423F9-EE7C-4DFD-BA87-5D26F9BAF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Issue 1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234D71D8-7081-4EF3-9CDD-0E114279A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dirty="0"/>
              <a:t>Issue 2</a:t>
            </a:r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0B7A9CCB-8140-4812-A931-B43AE4277FE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2452778"/>
            <a:ext cx="4875213" cy="3265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D17FB644-D03E-461E-BF2F-CCAFBA2C0F15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38" y="2445867"/>
            <a:ext cx="4895850" cy="32791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AC53BFB-D168-42F3-B650-84EB3FE9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29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B38ED-E2A0-47A8-B472-A0B2B71F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326" y="181826"/>
            <a:ext cx="9905998" cy="1311965"/>
          </a:xfrm>
        </p:spPr>
        <p:txBody>
          <a:bodyPr/>
          <a:lstStyle/>
          <a:p>
            <a:r>
              <a:rPr lang="fr-CA" dirty="0" err="1">
                <a:solidFill>
                  <a:schemeClr val="tx1"/>
                </a:solidFill>
                <a:effectLst/>
              </a:rPr>
              <a:t>Purpose</a:t>
            </a:r>
            <a:r>
              <a:rPr lang="fr-CA" dirty="0">
                <a:solidFill>
                  <a:schemeClr val="tx1"/>
                </a:solidFill>
                <a:effectLst/>
              </a:rPr>
              <a:t> of </a:t>
            </a:r>
            <a:r>
              <a:rPr lang="fr-CA" dirty="0" err="1">
                <a:solidFill>
                  <a:schemeClr val="tx1"/>
                </a:solidFill>
                <a:effectLst/>
              </a:rPr>
              <a:t>this</a:t>
            </a:r>
            <a:r>
              <a:rPr lang="fr-CA" dirty="0">
                <a:solidFill>
                  <a:schemeClr val="tx1"/>
                </a:solidFill>
                <a:effectLst/>
              </a:rPr>
              <a:t> course</a:t>
            </a:r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C2321AD-5E7D-412A-A6CF-188371EBC6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9581915"/>
              </p:ext>
            </p:extLst>
          </p:nvPr>
        </p:nvGraphicFramePr>
        <p:xfrm>
          <a:off x="1723887" y="125750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8439EA9-3256-49B7-9CDD-0B58EA9FC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579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62C06-0089-466E-88F7-09DEF02D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issues to a project board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E3DA52-A5CF-47D0-B39E-7F232E86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537040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the Issues page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9EC764-E5CD-480E-9DF5-E7AB32A8CB7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2269489"/>
            <a:ext cx="5486400" cy="3674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D420C7-FA1D-4B26-8929-C02CF58CF832}"/>
              </a:ext>
            </a:extLst>
          </p:cNvPr>
          <p:cNvSpPr/>
          <p:nvPr/>
        </p:nvSpPr>
        <p:spPr>
          <a:xfrm>
            <a:off x="6546574" y="2729445"/>
            <a:ext cx="50026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If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 </a:t>
            </a:r>
            <a:r>
              <a:rPr lang="fr-FR" u="sng" dirty="0"/>
              <a:t>automation</a:t>
            </a:r>
            <a:r>
              <a:rPr lang="fr-FR" dirty="0"/>
              <a:t>: </a:t>
            </a:r>
            <a:r>
              <a:rPr lang="fr-FR" dirty="0" err="1"/>
              <a:t>it</a:t>
            </a:r>
            <a:r>
              <a:rPr lang="fr-FR" dirty="0"/>
              <a:t> has not </a:t>
            </a:r>
            <a:r>
              <a:rPr lang="fr-FR" dirty="0" err="1"/>
              <a:t>yet</a:t>
            </a:r>
            <a:r>
              <a:rPr lang="fr-FR" dirty="0"/>
              <a:t> been </a:t>
            </a:r>
            <a:r>
              <a:rPr lang="fr-FR" dirty="0" err="1"/>
              <a:t>added</a:t>
            </a:r>
            <a:r>
              <a:rPr lang="fr-FR" dirty="0"/>
              <a:t> to a </a:t>
            </a:r>
            <a:r>
              <a:rPr lang="fr-FR" dirty="0" err="1"/>
              <a:t>column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know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to use. In the Project Table tab, the issue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added</a:t>
            </a:r>
            <a:r>
              <a:rPr lang="fr-FR" dirty="0"/>
              <a:t> on the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cards</a:t>
            </a:r>
            <a:r>
              <a:rPr lang="fr-FR" dirty="0"/>
              <a:t> page in </a:t>
            </a:r>
            <a:r>
              <a:rPr lang="fr-FR" dirty="0" err="1"/>
              <a:t>Awaiting</a:t>
            </a:r>
            <a:r>
              <a:rPr lang="fr-FR" dirty="0"/>
              <a:t> </a:t>
            </a:r>
            <a:r>
              <a:rPr lang="fr-FR" dirty="0" err="1"/>
              <a:t>sorting</a:t>
            </a:r>
            <a:r>
              <a:rPr lang="fr-FR" dirty="0"/>
              <a:t> mode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721B8C-072F-49B3-9246-1D471F54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24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62C06-0089-466E-88F7-09DEF02D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issues to a project board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E3DA52-A5CF-47D0-B39E-7F232E862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537040"/>
          </a:xfrm>
        </p:spPr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the Issues page 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420C7-FA1D-4B26-8929-C02CF58CF832}"/>
              </a:ext>
            </a:extLst>
          </p:cNvPr>
          <p:cNvSpPr/>
          <p:nvPr/>
        </p:nvSpPr>
        <p:spPr>
          <a:xfrm>
            <a:off x="6655904" y="3260035"/>
            <a:ext cx="5131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</a:t>
            </a:r>
            <a:r>
              <a:rPr lang="en-US" u="sng" dirty="0"/>
              <a:t>automated</a:t>
            </a:r>
            <a:r>
              <a:rPr lang="en-US" dirty="0"/>
              <a:t>: the outcome will automatically go to the TO DO column.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77C59B-D1E1-4F27-8F29-ABE5D7FCE7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76" y="2269490"/>
            <a:ext cx="5486400" cy="36741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BEE4D4A-A337-47B7-BFCD-2A44839F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1891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62C06-0089-466E-88F7-09DEF02D7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issues to a project board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E3DA52-A5CF-47D0-B39E-7F232E862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From</a:t>
            </a:r>
            <a:r>
              <a:rPr lang="fr-FR" dirty="0"/>
              <a:t> Project </a:t>
            </a:r>
            <a:r>
              <a:rPr lang="fr-FR" dirty="0" err="1"/>
              <a:t>board</a:t>
            </a:r>
            <a:r>
              <a:rPr lang="fr-FR" dirty="0"/>
              <a:t>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2E617D-767B-4827-BBEB-BDE683E83AE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43" y="2397015"/>
            <a:ext cx="5486400" cy="3674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58185A-07CF-4BDA-91DC-B29F61F64251}"/>
              </a:ext>
            </a:extLst>
          </p:cNvPr>
          <p:cNvSpPr/>
          <p:nvPr/>
        </p:nvSpPr>
        <p:spPr>
          <a:xfrm>
            <a:off x="6814930" y="3036909"/>
            <a:ext cx="4933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Click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cards</a:t>
            </a:r>
            <a:r>
              <a:rPr lang="fr-FR" dirty="0"/>
              <a:t> or Menu </a:t>
            </a:r>
            <a:r>
              <a:rPr lang="fr-FR" dirty="0" err="1"/>
              <a:t>then</a:t>
            </a:r>
            <a:r>
              <a:rPr lang="fr-FR" dirty="0"/>
              <a:t> +.  </a:t>
            </a:r>
            <a:r>
              <a:rPr lang="fr-FR" dirty="0" err="1"/>
              <a:t>Then</a:t>
            </a:r>
            <a:r>
              <a:rPr lang="fr-FR" dirty="0"/>
              <a:t> drag the issue to a </a:t>
            </a:r>
            <a:r>
              <a:rPr lang="fr-FR" dirty="0" err="1"/>
              <a:t>particular</a:t>
            </a:r>
            <a:r>
              <a:rPr lang="fr-FR" dirty="0"/>
              <a:t> </a:t>
            </a:r>
            <a:r>
              <a:rPr lang="fr-FR" dirty="0" err="1"/>
              <a:t>column</a:t>
            </a:r>
            <a:r>
              <a:rPr lang="fr-FR" dirty="0"/>
              <a:t> and place </a:t>
            </a:r>
            <a:r>
              <a:rPr lang="fr-FR" dirty="0" err="1"/>
              <a:t>it</a:t>
            </a:r>
            <a:r>
              <a:rPr lang="fr-FR" dirty="0"/>
              <a:t> in the right place. If I </a:t>
            </a:r>
            <a:r>
              <a:rPr lang="fr-FR" dirty="0" err="1"/>
              <a:t>don't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on the </a:t>
            </a:r>
            <a:r>
              <a:rPr lang="fr-FR" dirty="0" err="1"/>
              <a:t>board</a:t>
            </a:r>
            <a:r>
              <a:rPr lang="fr-FR" dirty="0"/>
              <a:t>, I </a:t>
            </a:r>
            <a:r>
              <a:rPr lang="fr-FR" dirty="0" err="1"/>
              <a:t>can't</a:t>
            </a:r>
            <a:r>
              <a:rPr lang="fr-FR" dirty="0"/>
              <a:t> </a:t>
            </a:r>
            <a:r>
              <a:rPr lang="fr-FR" dirty="0" err="1"/>
              <a:t>bring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back.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7B391-4F7F-419A-8966-8652F58B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9062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875E8-A261-4534-B489-3838F327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the issue from the project board page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215E813-30B2-4A55-8E08-EB3F1C7687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5" y="1919936"/>
            <a:ext cx="5486400" cy="36741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93850D-6A77-42BB-A644-FAF29BD6EF22}"/>
              </a:ext>
            </a:extLst>
          </p:cNvPr>
          <p:cNvSpPr/>
          <p:nvPr/>
        </p:nvSpPr>
        <p:spPr>
          <a:xfrm>
            <a:off x="7212496" y="2728796"/>
            <a:ext cx="44759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Select the </a:t>
            </a:r>
            <a:r>
              <a:rPr lang="fr-FR" dirty="0" err="1"/>
              <a:t>card</a:t>
            </a:r>
            <a:r>
              <a:rPr lang="fr-FR" dirty="0"/>
              <a:t> (</a:t>
            </a:r>
            <a:r>
              <a:rPr lang="fr-FR" dirty="0">
                <a:highlight>
                  <a:srgbClr val="C0C0C0"/>
                </a:highlight>
              </a:rPr>
              <a:t>...</a:t>
            </a:r>
            <a:r>
              <a:rPr lang="fr-FR" dirty="0"/>
              <a:t>)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>
                <a:highlight>
                  <a:srgbClr val="C0C0C0"/>
                </a:highlight>
              </a:rPr>
              <a:t>remove</a:t>
            </a:r>
            <a:r>
              <a:rPr lang="fr-FR" dirty="0">
                <a:highlight>
                  <a:srgbClr val="C0C0C0"/>
                </a:highlight>
              </a:rPr>
              <a:t> </a:t>
            </a:r>
            <a:r>
              <a:rPr lang="fr-FR" dirty="0" err="1">
                <a:highlight>
                  <a:srgbClr val="C0C0C0"/>
                </a:highlight>
              </a:rPr>
              <a:t>from</a:t>
            </a:r>
            <a:r>
              <a:rPr lang="fr-FR" dirty="0">
                <a:highlight>
                  <a:srgbClr val="C0C0C0"/>
                </a:highlight>
              </a:rPr>
              <a:t> </a:t>
            </a:r>
            <a:r>
              <a:rPr lang="fr-FR" dirty="0" err="1">
                <a:highlight>
                  <a:srgbClr val="C0C0C0"/>
                </a:highlight>
              </a:rPr>
              <a:t>project</a:t>
            </a:r>
            <a:r>
              <a:rPr lang="fr-FR" dirty="0">
                <a:highlight>
                  <a:srgbClr val="C0C0C0"/>
                </a:highlight>
              </a:rPr>
              <a:t> </a:t>
            </a:r>
            <a:r>
              <a:rPr lang="fr-FR" dirty="0"/>
              <a:t>and </a:t>
            </a:r>
            <a:r>
              <a:rPr lang="fr-FR" dirty="0" err="1"/>
              <a:t>confirm</a:t>
            </a:r>
            <a:r>
              <a:rPr lang="fr-FR" dirty="0"/>
              <a:t>. The </a:t>
            </a:r>
            <a:r>
              <a:rPr lang="fr-FR" dirty="0" err="1"/>
              <a:t>card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removed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. If I do a </a:t>
            </a:r>
            <a:r>
              <a:rPr lang="fr-FR" dirty="0" err="1"/>
              <a:t>refresh</a:t>
            </a:r>
            <a:r>
              <a:rPr lang="fr-FR" dirty="0"/>
              <a:t>, the </a:t>
            </a:r>
            <a:r>
              <a:rPr lang="fr-FR" dirty="0" err="1"/>
              <a:t>card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back on the page +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cards</a:t>
            </a:r>
            <a:r>
              <a:rPr lang="fr-FR" dirty="0"/>
              <a:t>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A2BFE5-6785-44D2-B64A-AD3671E7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038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5AD06E-6E1A-4F4C-96FC-A069A3FAA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new issue by using keyboard shortcuts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F29667-1CA5-4C04-A008-E002F446A1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82" y="1929875"/>
            <a:ext cx="5486400" cy="36741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9623A5-3DF7-438B-A0E3-6DCAC3054A06}"/>
              </a:ext>
            </a:extLst>
          </p:cNvPr>
          <p:cNvSpPr/>
          <p:nvPr/>
        </p:nvSpPr>
        <p:spPr>
          <a:xfrm>
            <a:off x="6626087" y="2566601"/>
            <a:ext cx="51517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Tab 3 times to move to the first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result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click on the </a:t>
            </a:r>
            <a:r>
              <a:rPr lang="fr-FR" dirty="0" err="1"/>
              <a:t>space</a:t>
            </a:r>
            <a:r>
              <a:rPr lang="fr-FR" dirty="0"/>
              <a:t> bar, the </a:t>
            </a:r>
            <a:r>
              <a:rPr lang="fr-FR" dirty="0" err="1"/>
              <a:t>card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highlighted</a:t>
            </a:r>
            <a:r>
              <a:rPr lang="fr-FR" dirty="0"/>
              <a:t> and </a:t>
            </a:r>
            <a:r>
              <a:rPr lang="fr-FR" dirty="0" err="1"/>
              <a:t>shifted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selected</a:t>
            </a:r>
            <a:r>
              <a:rPr lang="fr-FR" dirty="0"/>
              <a:t>. Use the </a:t>
            </a:r>
            <a:r>
              <a:rPr lang="fr-FR" dirty="0" err="1"/>
              <a:t>arrow</a:t>
            </a:r>
            <a:r>
              <a:rPr lang="fr-FR" dirty="0"/>
              <a:t> keys to move the </a:t>
            </a:r>
            <a:r>
              <a:rPr lang="fr-FR" dirty="0" err="1"/>
              <a:t>card</a:t>
            </a:r>
            <a:r>
              <a:rPr lang="fr-FR" dirty="0"/>
              <a:t>. </a:t>
            </a:r>
            <a:r>
              <a:rPr lang="fr-FR" dirty="0" err="1"/>
              <a:t>Press</a:t>
            </a:r>
            <a:r>
              <a:rPr lang="fr-FR" dirty="0"/>
              <a:t> the Enter key to lock </a:t>
            </a:r>
            <a:r>
              <a:rPr lang="fr-FR" dirty="0" err="1"/>
              <a:t>it</a:t>
            </a:r>
            <a:r>
              <a:rPr lang="fr-FR" dirty="0"/>
              <a:t> in place.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1A197F-A354-4AF8-A39C-5BE21966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170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09492D-DC58-4896-ABC4-63A4FB57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Ressources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4B917D-1AA0-4F81-B1FB-38A1693D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fr-CA" u="sng" dirty="0">
                <a:effectLst/>
                <a:hlinkClick r:id="rId2"/>
              </a:rPr>
              <a:t>https://www.youtube.com/watch?v=i2-WWbYJn_w&amp;t=306s&amp;ab_channel=StrategeMarketing</a:t>
            </a:r>
            <a:r>
              <a:rPr lang="fr-CA" dirty="0">
                <a:effectLst/>
              </a:rPr>
              <a:t> </a:t>
            </a:r>
          </a:p>
          <a:p>
            <a:pPr lvl="0"/>
            <a:r>
              <a:rPr lang="fr-CA" u="sng" dirty="0">
                <a:effectLst/>
                <a:hlinkClick r:id="rId3"/>
              </a:rPr>
              <a:t>https://www.journaldunet.fr/web-tech/guide-de-l-entreprise-digitale/1443832-kanban-une-methode-agile-de-gestion-de-projet-visuelle-et-continue/</a:t>
            </a:r>
            <a:r>
              <a:rPr lang="fr-CA" dirty="0">
                <a:effectLst/>
              </a:rPr>
              <a:t> </a:t>
            </a:r>
          </a:p>
          <a:p>
            <a:pPr lvl="0"/>
            <a:r>
              <a:rPr lang="fr-CA" u="sng" dirty="0">
                <a:effectLst/>
                <a:hlinkClick r:id="rId4"/>
              </a:rPr>
              <a:t>https://www.planzone.fr/blog/quest-ce-que-la-methodologie-kanban</a:t>
            </a:r>
            <a:r>
              <a:rPr lang="fr-CA" dirty="0">
                <a:effectLst/>
              </a:rPr>
              <a:t> </a:t>
            </a:r>
          </a:p>
          <a:p>
            <a:pPr lvl="0"/>
            <a:r>
              <a:rPr lang="fr-CA" u="sng" dirty="0">
                <a:effectLst/>
                <a:hlinkClick r:id="rId5"/>
              </a:rPr>
              <a:t>https://fr.wikipedia.org/wiki/Kanban</a:t>
            </a:r>
            <a:r>
              <a:rPr lang="fr-CA" dirty="0">
                <a:effectLst/>
              </a:rPr>
              <a:t> </a:t>
            </a:r>
          </a:p>
          <a:p>
            <a:pPr lvl="0"/>
            <a:r>
              <a:rPr lang="en-CA" u="sng" dirty="0">
                <a:effectLst/>
                <a:hlinkClick r:id="rId6"/>
              </a:rPr>
              <a:t>https://docs.github.com/en/free-pro-team@latest/github/managing-your-work-on-github/creating-a-project-board</a:t>
            </a:r>
            <a:endParaRPr lang="fr-CA" dirty="0">
              <a:effectLst/>
            </a:endParaRPr>
          </a:p>
          <a:p>
            <a:pPr lvl="0"/>
            <a:r>
              <a:rPr lang="en-CA" u="sng" dirty="0">
                <a:effectLst/>
                <a:hlinkClick r:id="rId7"/>
              </a:rPr>
              <a:t>https://www.youtube.com/watch?v=idZyqNIrt84&amp;t=139s&amp;ab_channel=MickeyGousset</a:t>
            </a:r>
            <a:endParaRPr lang="fr-CA" dirty="0">
              <a:effectLst/>
            </a:endParaRPr>
          </a:p>
          <a:p>
            <a:pPr lvl="0"/>
            <a:r>
              <a:rPr lang="en-CA" u="sng" dirty="0">
                <a:effectLst/>
                <a:hlinkClick r:id="rId8"/>
              </a:rPr>
              <a:t>https://docs.github.com/en/free-pro-team@latest/github/managing-your-work-on-github/managing-your-work-with-issues-and-pull-requests</a:t>
            </a:r>
            <a:r>
              <a:rPr lang="en-CA" dirty="0">
                <a:effectLst/>
              </a:rPr>
              <a:t> </a:t>
            </a:r>
            <a:endParaRPr lang="fr-CA" dirty="0">
              <a:effectLst/>
            </a:endParaRPr>
          </a:p>
          <a:p>
            <a:r>
              <a:rPr lang="en-CA" u="sng" dirty="0">
                <a:effectLst/>
                <a:hlinkClick r:id="rId9"/>
              </a:rPr>
              <a:t>https://www.youtube.com/watch?v=vxgd6TO4IfQ&amp;ab_channel=MickeyGousset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400C98-A26D-4D44-B062-6CEEC64D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69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aiichi Ohno - an intro to the father of Lean Manufacturing | Vetter Blog">
            <a:extLst>
              <a:ext uri="{FF2B5EF4-FFF2-40B4-BE49-F238E27FC236}">
                <a16:creationId xmlns:a16="http://schemas.microsoft.com/office/drawing/2014/main" id="{6858B473-87DC-4D40-BCDD-CF9E8BFB8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11913"/>
          <a:stretch/>
        </p:blipFill>
        <p:spPr bwMode="auto">
          <a:xfrm>
            <a:off x="2964166" y="2064643"/>
            <a:ext cx="625302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23DE35-1F41-4DF5-92B3-21423EFB9CD4}"/>
              </a:ext>
            </a:extLst>
          </p:cNvPr>
          <p:cNvSpPr/>
          <p:nvPr/>
        </p:nvSpPr>
        <p:spPr>
          <a:xfrm>
            <a:off x="3830065" y="1584946"/>
            <a:ext cx="1216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Taiichi</a:t>
            </a:r>
            <a:r>
              <a:rPr lang="fr-FR" dirty="0"/>
              <a:t> </a:t>
            </a:r>
            <a:r>
              <a:rPr lang="fr-FR" dirty="0" err="1"/>
              <a:t>Ōno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BE492F-2CCE-48FB-8ED7-49BAA1AB7462}"/>
              </a:ext>
            </a:extLst>
          </p:cNvPr>
          <p:cNvSpPr txBox="1"/>
          <p:nvPr/>
        </p:nvSpPr>
        <p:spPr>
          <a:xfrm>
            <a:off x="6855989" y="1575706"/>
            <a:ext cx="94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Toyota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A3A6AF26-8B65-4105-813F-B4BB478B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Kanban Method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60F924-C55A-4149-AE11-CCAE06DAADA0}"/>
              </a:ext>
            </a:extLst>
          </p:cNvPr>
          <p:cNvSpPr/>
          <p:nvPr/>
        </p:nvSpPr>
        <p:spPr>
          <a:xfrm>
            <a:off x="1021719" y="5552805"/>
            <a:ext cx="10137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the 50's Toyota wanted to compete with its American competitors. To achieve this, the Japanese company called an engineer Taiichi </a:t>
            </a:r>
            <a:r>
              <a:rPr lang="en-US" dirty="0" err="1"/>
              <a:t>Ōno</a:t>
            </a:r>
            <a:r>
              <a:rPr lang="en-US" dirty="0"/>
              <a:t> whose mission was to optimize the construction of the car manufacturer. The latter invented the Kanban method. 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D46A81-C9BB-4FFA-9510-28B7E848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97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DBA054-3CC5-498E-9949-F2A19FBF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Kanban Method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B9FEA64-31F1-42B8-8CAA-4EAF50E5F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7" t="1575" r="1932" b="3569"/>
          <a:stretch/>
        </p:blipFill>
        <p:spPr>
          <a:xfrm>
            <a:off x="645438" y="2617760"/>
            <a:ext cx="4055542" cy="20227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E134E0-C9E4-40DF-B58A-1E1A9F4F0278}"/>
              </a:ext>
            </a:extLst>
          </p:cNvPr>
          <p:cNvSpPr/>
          <p:nvPr/>
        </p:nvSpPr>
        <p:spPr>
          <a:xfrm>
            <a:off x="5653056" y="1985439"/>
            <a:ext cx="6096000" cy="12646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Coming from the Japanese automobile industry, Kanban aims at continuous process improvement. Companies are now massively using this agile method and its table visualization mode for their project management.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3766DE-A966-4521-9671-8C99A0F4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691" y="3429000"/>
            <a:ext cx="6417365" cy="32098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648FB2-F0CD-4C49-970E-8A00B0D5827D}"/>
              </a:ext>
            </a:extLst>
          </p:cNvPr>
          <p:cNvSpPr/>
          <p:nvPr/>
        </p:nvSpPr>
        <p:spPr>
          <a:xfrm>
            <a:off x="642561" y="4849252"/>
            <a:ext cx="4058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Kanban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Japanese word meaning tags.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BD2C72A-49BF-4CB8-89A1-44D5AC4E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30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4C77B-3638-4B0E-A50A-2EE52C57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How does the Kanban method work? </a:t>
            </a:r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E39A4AD-F990-43C4-AD95-B11B44A48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238005"/>
              </p:ext>
            </p:extLst>
          </p:nvPr>
        </p:nvGraphicFramePr>
        <p:xfrm>
          <a:off x="2165822" y="1580050"/>
          <a:ext cx="8127999" cy="4144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2243565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4550570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12020624"/>
                    </a:ext>
                  </a:extLst>
                </a:gridCol>
              </a:tblGrid>
              <a:tr h="737752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To DO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In Progress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Done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640310"/>
                  </a:ext>
                </a:extLst>
              </a:tr>
              <a:tr h="3407137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8931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112BF31-09CA-4096-8774-64B1EFC410B3}"/>
              </a:ext>
            </a:extLst>
          </p:cNvPr>
          <p:cNvSpPr/>
          <p:nvPr/>
        </p:nvSpPr>
        <p:spPr>
          <a:xfrm>
            <a:off x="3042676" y="60490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This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manage </a:t>
            </a:r>
            <a:r>
              <a:rPr lang="fr-FR" dirty="0" err="1"/>
              <a:t>priorities</a:t>
            </a:r>
            <a:r>
              <a:rPr lang="fr-FR" dirty="0"/>
              <a:t> and to know the </a:t>
            </a:r>
            <a:r>
              <a:rPr lang="fr-FR" dirty="0" err="1"/>
              <a:t>progress</a:t>
            </a:r>
            <a:r>
              <a:rPr lang="fr-FR" dirty="0"/>
              <a:t> </a:t>
            </a:r>
            <a:r>
              <a:rPr lang="fr-FR" dirty="0" err="1"/>
              <a:t>status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task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prioritized</a:t>
            </a:r>
            <a:r>
              <a:rPr lang="fr-FR" dirty="0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7238B-00EC-4DB8-9680-71E78F765E60}"/>
              </a:ext>
            </a:extLst>
          </p:cNvPr>
          <p:cNvSpPr/>
          <p:nvPr/>
        </p:nvSpPr>
        <p:spPr>
          <a:xfrm>
            <a:off x="2504659" y="2584174"/>
            <a:ext cx="2067339" cy="72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Tag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A5B015-81BD-4CAE-86DB-AD0F8B6D0E56}"/>
              </a:ext>
            </a:extLst>
          </p:cNvPr>
          <p:cNvSpPr/>
          <p:nvPr/>
        </p:nvSpPr>
        <p:spPr>
          <a:xfrm>
            <a:off x="2504658" y="3614530"/>
            <a:ext cx="2067339" cy="72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Kanban </a:t>
            </a:r>
            <a:r>
              <a:rPr lang="fr-CA" dirty="0" err="1"/>
              <a:t>card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1F4641-5DEE-4D74-90BA-4C3747F298E2}"/>
              </a:ext>
            </a:extLst>
          </p:cNvPr>
          <p:cNvSpPr/>
          <p:nvPr/>
        </p:nvSpPr>
        <p:spPr>
          <a:xfrm>
            <a:off x="5196151" y="2564160"/>
            <a:ext cx="2067339" cy="72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3B52D9-80CB-4BCE-8911-A8D73A84F42A}"/>
              </a:ext>
            </a:extLst>
          </p:cNvPr>
          <p:cNvSpPr/>
          <p:nvPr/>
        </p:nvSpPr>
        <p:spPr>
          <a:xfrm>
            <a:off x="7887643" y="2584174"/>
            <a:ext cx="2067339" cy="72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BB761-A879-4130-BCAB-0E80CD262BA8}"/>
              </a:ext>
            </a:extLst>
          </p:cNvPr>
          <p:cNvSpPr/>
          <p:nvPr/>
        </p:nvSpPr>
        <p:spPr>
          <a:xfrm>
            <a:off x="7887642" y="3588298"/>
            <a:ext cx="2067339" cy="72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260A3D-273B-4798-85B2-774C86E475CF}"/>
              </a:ext>
            </a:extLst>
          </p:cNvPr>
          <p:cNvSpPr/>
          <p:nvPr/>
        </p:nvSpPr>
        <p:spPr>
          <a:xfrm>
            <a:off x="48598" y="3218966"/>
            <a:ext cx="193922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CA" dirty="0" err="1">
                <a:latin typeface="Open Sans"/>
              </a:rPr>
              <a:t>Each</a:t>
            </a:r>
            <a:r>
              <a:rPr lang="fr-CA" dirty="0">
                <a:latin typeface="Open Sans"/>
              </a:rPr>
              <a:t> </a:t>
            </a:r>
            <a:r>
              <a:rPr lang="fr-CA" dirty="0" err="1">
                <a:latin typeface="Open Sans"/>
              </a:rPr>
              <a:t>represents</a:t>
            </a:r>
            <a:r>
              <a:rPr lang="fr-CA" dirty="0">
                <a:latin typeface="Open Sans"/>
              </a:rPr>
              <a:t> a </a:t>
            </a:r>
            <a:r>
              <a:rPr lang="fr-CA" dirty="0" err="1">
                <a:latin typeface="Open Sans"/>
              </a:rPr>
              <a:t>task</a:t>
            </a:r>
            <a:endParaRPr lang="fr-FR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711A623-4568-4A97-B1C2-51AD61CA999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987826" y="3021496"/>
            <a:ext cx="516832" cy="520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956CBDB-87D0-4D17-906E-794987BA2273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1987826" y="3542132"/>
            <a:ext cx="516832" cy="435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97FBFD5-78DE-482A-98CC-41678B6728FE}"/>
              </a:ext>
            </a:extLst>
          </p:cNvPr>
          <p:cNvSpPr/>
          <p:nvPr/>
        </p:nvSpPr>
        <p:spPr>
          <a:xfrm>
            <a:off x="2504658" y="4542183"/>
            <a:ext cx="2067339" cy="725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B6D06673-FC10-44F6-BF4A-C2A9AE0F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246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0.22006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06 0.00092 L 0.44024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4C77B-3638-4B0E-A50A-2EE52C57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How does the Kanban method work? </a:t>
            </a:r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E39A4AD-F990-43C4-AD95-B11B44A48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97360"/>
              </p:ext>
            </p:extLst>
          </p:nvPr>
        </p:nvGraphicFramePr>
        <p:xfrm>
          <a:off x="2165822" y="1580050"/>
          <a:ext cx="8128000" cy="4144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520962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2243565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55057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12020624"/>
                    </a:ext>
                  </a:extLst>
                </a:gridCol>
              </a:tblGrid>
              <a:tr h="737752"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Backlog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To DO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In Progress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Done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640310"/>
                  </a:ext>
                </a:extLst>
              </a:tr>
              <a:tr h="3407137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8931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112BF31-09CA-4096-8774-64B1EFC410B3}"/>
              </a:ext>
            </a:extLst>
          </p:cNvPr>
          <p:cNvSpPr/>
          <p:nvPr/>
        </p:nvSpPr>
        <p:spPr>
          <a:xfrm>
            <a:off x="1838739" y="5925234"/>
            <a:ext cx="8455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Sometimes the tables contain a 4th column, on the left, called the backlog. These are tasks that we are not working on yet.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663BD37-14BD-40DE-81BD-B6650EC3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29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4C77B-3638-4B0E-A50A-2EE52C57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Example Kanban method </a:t>
            </a:r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E39A4AD-F990-43C4-AD95-B11B44A48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037541"/>
              </p:ext>
            </p:extLst>
          </p:nvPr>
        </p:nvGraphicFramePr>
        <p:xfrm>
          <a:off x="1749287" y="1580050"/>
          <a:ext cx="8544536" cy="3737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134">
                  <a:extLst>
                    <a:ext uri="{9D8B030D-6E8A-4147-A177-3AD203B41FA5}">
                      <a16:colId xmlns:a16="http://schemas.microsoft.com/office/drawing/2014/main" val="952096279"/>
                    </a:ext>
                  </a:extLst>
                </a:gridCol>
                <a:gridCol w="2136134">
                  <a:extLst>
                    <a:ext uri="{9D8B030D-6E8A-4147-A177-3AD203B41FA5}">
                      <a16:colId xmlns:a16="http://schemas.microsoft.com/office/drawing/2014/main" val="3522435657"/>
                    </a:ext>
                  </a:extLst>
                </a:gridCol>
                <a:gridCol w="2136134">
                  <a:extLst>
                    <a:ext uri="{9D8B030D-6E8A-4147-A177-3AD203B41FA5}">
                      <a16:colId xmlns:a16="http://schemas.microsoft.com/office/drawing/2014/main" val="2845505709"/>
                    </a:ext>
                  </a:extLst>
                </a:gridCol>
                <a:gridCol w="2136134">
                  <a:extLst>
                    <a:ext uri="{9D8B030D-6E8A-4147-A177-3AD203B41FA5}">
                      <a16:colId xmlns:a16="http://schemas.microsoft.com/office/drawing/2014/main" val="3012020624"/>
                    </a:ext>
                  </a:extLst>
                </a:gridCol>
              </a:tblGrid>
              <a:tr h="665220"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Backlog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To DO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In Progress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Done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640310"/>
                  </a:ext>
                </a:extLst>
              </a:tr>
              <a:tr h="3072165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893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DD8385A-6D58-45E0-AE60-89FF202D4ED7}"/>
              </a:ext>
            </a:extLst>
          </p:cNvPr>
          <p:cNvSpPr/>
          <p:nvPr/>
        </p:nvSpPr>
        <p:spPr>
          <a:xfrm>
            <a:off x="4124739" y="2594113"/>
            <a:ext cx="1739348" cy="7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Statistical</a:t>
            </a:r>
            <a:r>
              <a:rPr lang="fr-CA" dirty="0"/>
              <a:t> </a:t>
            </a:r>
            <a:r>
              <a:rPr lang="fr-CA" dirty="0" err="1"/>
              <a:t>analysis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A20DDF-866D-4B55-8ACF-36D1BE7B900A}"/>
              </a:ext>
            </a:extLst>
          </p:cNvPr>
          <p:cNvSpPr/>
          <p:nvPr/>
        </p:nvSpPr>
        <p:spPr>
          <a:xfrm>
            <a:off x="1898177" y="2610134"/>
            <a:ext cx="1739348" cy="7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ML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324A9B-0D8F-427C-9867-D063F2CF10E2}"/>
              </a:ext>
            </a:extLst>
          </p:cNvPr>
          <p:cNvSpPr/>
          <p:nvPr/>
        </p:nvSpPr>
        <p:spPr>
          <a:xfrm>
            <a:off x="4124739" y="3564563"/>
            <a:ext cx="1739348" cy="7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Clustering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801485-8BE9-417B-89B4-5A710749BE25}"/>
              </a:ext>
            </a:extLst>
          </p:cNvPr>
          <p:cNvSpPr/>
          <p:nvPr/>
        </p:nvSpPr>
        <p:spPr>
          <a:xfrm>
            <a:off x="6263311" y="2594113"/>
            <a:ext cx="1739348" cy="7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Parse</a:t>
            </a:r>
            <a:r>
              <a:rPr lang="fr-CA" dirty="0"/>
              <a:t> data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A72F7-EB46-4999-BE23-B38DAF36F8C6}"/>
              </a:ext>
            </a:extLst>
          </p:cNvPr>
          <p:cNvSpPr/>
          <p:nvPr/>
        </p:nvSpPr>
        <p:spPr>
          <a:xfrm>
            <a:off x="8357006" y="2575891"/>
            <a:ext cx="1739348" cy="7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Find</a:t>
            </a:r>
            <a:r>
              <a:rPr lang="fr-CA" dirty="0"/>
              <a:t> </a:t>
            </a:r>
            <a:r>
              <a:rPr lang="fr-CA" dirty="0" err="1"/>
              <a:t>dataset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DB543-6A54-4454-90F9-93D3238FDFA0}"/>
              </a:ext>
            </a:extLst>
          </p:cNvPr>
          <p:cNvSpPr/>
          <p:nvPr/>
        </p:nvSpPr>
        <p:spPr>
          <a:xfrm>
            <a:off x="6263311" y="3564563"/>
            <a:ext cx="1739348" cy="7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Visualization</a:t>
            </a:r>
            <a:r>
              <a:rPr lang="fr-CA" dirty="0"/>
              <a:t> 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56B2FB-778C-4283-BDD1-889F6E66C935}"/>
              </a:ext>
            </a:extLst>
          </p:cNvPr>
          <p:cNvSpPr/>
          <p:nvPr/>
        </p:nvSpPr>
        <p:spPr>
          <a:xfrm>
            <a:off x="8357006" y="3598669"/>
            <a:ext cx="1739348" cy="7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Find</a:t>
            </a:r>
            <a:r>
              <a:rPr lang="fr-CA" dirty="0"/>
              <a:t> </a:t>
            </a:r>
            <a:r>
              <a:rPr lang="fr-CA" dirty="0" err="1"/>
              <a:t>problematic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AE0C72-2EB1-4F3D-B268-8C93F1C63A7A}"/>
              </a:ext>
            </a:extLst>
          </p:cNvPr>
          <p:cNvSpPr/>
          <p:nvPr/>
        </p:nvSpPr>
        <p:spPr>
          <a:xfrm>
            <a:off x="1749287" y="5500813"/>
            <a:ext cx="8544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see</a:t>
            </a:r>
            <a:r>
              <a:rPr lang="fr-FR" dirty="0"/>
              <a:t> at a </a:t>
            </a:r>
            <a:r>
              <a:rPr lang="fr-FR" dirty="0" err="1"/>
              <a:t>glance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remains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progress</a:t>
            </a:r>
            <a:r>
              <a:rPr lang="fr-FR" dirty="0"/>
              <a:t> and </a:t>
            </a:r>
            <a:r>
              <a:rPr lang="fr-FR" dirty="0" err="1"/>
              <a:t>what</a:t>
            </a:r>
            <a:r>
              <a:rPr lang="fr-FR" dirty="0"/>
              <a:t> has </a:t>
            </a:r>
            <a:r>
              <a:rPr lang="fr-FR" dirty="0" err="1"/>
              <a:t>already</a:t>
            </a:r>
            <a:r>
              <a:rPr lang="fr-FR" dirty="0"/>
              <a:t> been </a:t>
            </a:r>
            <a:r>
              <a:rPr lang="fr-FR" dirty="0" err="1"/>
              <a:t>done</a:t>
            </a:r>
            <a:r>
              <a:rPr lang="fr-FR" dirty="0"/>
              <a:t>.</a:t>
            </a:r>
          </a:p>
          <a:p>
            <a:r>
              <a:rPr lang="en-US" dirty="0"/>
              <a:t>      The Kanban method evolves a project every day with a continuous improvement process.</a:t>
            </a:r>
            <a:endParaRPr lang="fr-FR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A9097A2-C371-4EA4-B5B9-182A77711EDD}"/>
              </a:ext>
            </a:extLst>
          </p:cNvPr>
          <p:cNvCxnSpPr/>
          <p:nvPr/>
        </p:nvCxnSpPr>
        <p:spPr>
          <a:xfrm>
            <a:off x="1898177" y="6248400"/>
            <a:ext cx="1989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1415E34-C045-4985-A800-50009C5E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92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F4C77B-3638-4B0E-A50A-2EE52C57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Example Kanban method </a:t>
            </a:r>
            <a:endParaRPr lang="fr-FR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E39A4AD-F990-43C4-AD95-B11B44A48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1080"/>
              </p:ext>
            </p:extLst>
          </p:nvPr>
        </p:nvGraphicFramePr>
        <p:xfrm>
          <a:off x="1749288" y="1662899"/>
          <a:ext cx="8544535" cy="3737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907">
                  <a:extLst>
                    <a:ext uri="{9D8B030D-6E8A-4147-A177-3AD203B41FA5}">
                      <a16:colId xmlns:a16="http://schemas.microsoft.com/office/drawing/2014/main" val="952096279"/>
                    </a:ext>
                  </a:extLst>
                </a:gridCol>
                <a:gridCol w="1708907">
                  <a:extLst>
                    <a:ext uri="{9D8B030D-6E8A-4147-A177-3AD203B41FA5}">
                      <a16:colId xmlns:a16="http://schemas.microsoft.com/office/drawing/2014/main" val="3522435657"/>
                    </a:ext>
                  </a:extLst>
                </a:gridCol>
                <a:gridCol w="1708907">
                  <a:extLst>
                    <a:ext uri="{9D8B030D-6E8A-4147-A177-3AD203B41FA5}">
                      <a16:colId xmlns:a16="http://schemas.microsoft.com/office/drawing/2014/main" val="2845505709"/>
                    </a:ext>
                  </a:extLst>
                </a:gridCol>
                <a:gridCol w="1708907">
                  <a:extLst>
                    <a:ext uri="{9D8B030D-6E8A-4147-A177-3AD203B41FA5}">
                      <a16:colId xmlns:a16="http://schemas.microsoft.com/office/drawing/2014/main" val="3309166242"/>
                    </a:ext>
                  </a:extLst>
                </a:gridCol>
                <a:gridCol w="1708907">
                  <a:extLst>
                    <a:ext uri="{9D8B030D-6E8A-4147-A177-3AD203B41FA5}">
                      <a16:colId xmlns:a16="http://schemas.microsoft.com/office/drawing/2014/main" val="3012020624"/>
                    </a:ext>
                  </a:extLst>
                </a:gridCol>
              </a:tblGrid>
              <a:tr h="665220"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Backlog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To DO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In Progress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Test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Done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640310"/>
                  </a:ext>
                </a:extLst>
              </a:tr>
              <a:tr h="3072165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893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DD8385A-6D58-45E0-AE60-89FF202D4ED7}"/>
              </a:ext>
            </a:extLst>
          </p:cNvPr>
          <p:cNvSpPr/>
          <p:nvPr/>
        </p:nvSpPr>
        <p:spPr>
          <a:xfrm>
            <a:off x="3602738" y="2575891"/>
            <a:ext cx="1391675" cy="681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Statistical</a:t>
            </a:r>
            <a:r>
              <a:rPr lang="fr-CA" dirty="0"/>
              <a:t> </a:t>
            </a:r>
            <a:r>
              <a:rPr lang="fr-CA" dirty="0" err="1"/>
              <a:t>analysis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A20DDF-866D-4B55-8ACF-36D1BE7B900A}"/>
              </a:ext>
            </a:extLst>
          </p:cNvPr>
          <p:cNvSpPr/>
          <p:nvPr/>
        </p:nvSpPr>
        <p:spPr>
          <a:xfrm>
            <a:off x="1898177" y="2550500"/>
            <a:ext cx="1391675" cy="76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ML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324A9B-0D8F-427C-9867-D063F2CF10E2}"/>
              </a:ext>
            </a:extLst>
          </p:cNvPr>
          <p:cNvSpPr/>
          <p:nvPr/>
        </p:nvSpPr>
        <p:spPr>
          <a:xfrm>
            <a:off x="3602738" y="3531592"/>
            <a:ext cx="1391675" cy="705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Clustering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801485-8BE9-417B-89B4-5A710749BE25}"/>
              </a:ext>
            </a:extLst>
          </p:cNvPr>
          <p:cNvSpPr/>
          <p:nvPr/>
        </p:nvSpPr>
        <p:spPr>
          <a:xfrm>
            <a:off x="5307299" y="2594113"/>
            <a:ext cx="1461249" cy="681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Parse</a:t>
            </a:r>
            <a:r>
              <a:rPr lang="fr-CA" dirty="0"/>
              <a:t> data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A72F7-EB46-4999-BE23-B38DAF36F8C6}"/>
              </a:ext>
            </a:extLst>
          </p:cNvPr>
          <p:cNvSpPr/>
          <p:nvPr/>
        </p:nvSpPr>
        <p:spPr>
          <a:xfrm>
            <a:off x="8704678" y="2550500"/>
            <a:ext cx="1391676" cy="73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Find</a:t>
            </a:r>
            <a:r>
              <a:rPr lang="fr-CA" dirty="0"/>
              <a:t> </a:t>
            </a:r>
            <a:r>
              <a:rPr lang="fr-CA" dirty="0" err="1"/>
              <a:t>dataset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2DB543-6A54-4454-90F9-93D3238FDFA0}"/>
              </a:ext>
            </a:extLst>
          </p:cNvPr>
          <p:cNvSpPr/>
          <p:nvPr/>
        </p:nvSpPr>
        <p:spPr>
          <a:xfrm>
            <a:off x="5307299" y="3476486"/>
            <a:ext cx="1461249" cy="754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Visualization</a:t>
            </a:r>
            <a:r>
              <a:rPr lang="fr-CA" dirty="0"/>
              <a:t> 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56B2FB-778C-4283-BDD1-889F6E66C935}"/>
              </a:ext>
            </a:extLst>
          </p:cNvPr>
          <p:cNvSpPr/>
          <p:nvPr/>
        </p:nvSpPr>
        <p:spPr>
          <a:xfrm>
            <a:off x="8704678" y="3549646"/>
            <a:ext cx="1391676" cy="754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Find</a:t>
            </a:r>
            <a:r>
              <a:rPr lang="fr-CA" dirty="0"/>
              <a:t> </a:t>
            </a:r>
            <a:r>
              <a:rPr lang="fr-CA" dirty="0" err="1"/>
              <a:t>problematic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AE0C72-2EB1-4F3D-B268-8C93F1C63A7A}"/>
              </a:ext>
            </a:extLst>
          </p:cNvPr>
          <p:cNvSpPr/>
          <p:nvPr/>
        </p:nvSpPr>
        <p:spPr>
          <a:xfrm>
            <a:off x="1421296" y="5517866"/>
            <a:ext cx="9432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 that in some Kanban tables, a Test column can be added before the done column. This is particularly done in development projects that require a feature to be tested before it is considered done. 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551669-7BD8-4BC2-925D-75A9523378F0}"/>
              </a:ext>
            </a:extLst>
          </p:cNvPr>
          <p:cNvSpPr/>
          <p:nvPr/>
        </p:nvSpPr>
        <p:spPr>
          <a:xfrm>
            <a:off x="7017026" y="2594113"/>
            <a:ext cx="1391676" cy="681942"/>
          </a:xfrm>
          <a:prstGeom prst="rect">
            <a:avLst/>
          </a:prstGeom>
          <a:solidFill>
            <a:srgbClr val="CC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Test </a:t>
            </a:r>
            <a:r>
              <a:rPr lang="fr-CA" dirty="0" err="1"/>
              <a:t>parse</a:t>
            </a:r>
            <a:r>
              <a:rPr lang="fr-CA" dirty="0"/>
              <a:t> </a:t>
            </a:r>
            <a:r>
              <a:rPr lang="fr-CA" dirty="0" err="1"/>
              <a:t>function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0DB8A071-D06A-4B63-BC3E-63787DF50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3752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80D01-60DB-4F66-961F-FBCCBA6D6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effectLst/>
              </a:rPr>
              <a:t>Introduction to GitHub Project Boards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4815954-4352-41B7-BCF6-8A7A39779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Github</a:t>
            </a:r>
            <a:r>
              <a:rPr lang="en-US" dirty="0">
                <a:solidFill>
                  <a:schemeClr val="tx1"/>
                </a:solidFill>
              </a:rPr>
              <a:t> project boards are a feature of GitHub</a:t>
            </a:r>
            <a:r>
              <a:rPr lang="en-US" dirty="0">
                <a:solidFill>
                  <a:schemeClr val="tx1"/>
                </a:solidFill>
                <a:effectLst/>
              </a:rPr>
              <a:t> made up of columns</a:t>
            </a:r>
            <a:r>
              <a:rPr lang="en-US" dirty="0">
                <a:solidFill>
                  <a:schemeClr val="tx1"/>
                </a:solidFill>
              </a:rPr>
              <a:t> that you can use in conjunction with: 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Issues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effectLst/>
              </a:rPr>
              <a:t>a great way to keep track of tasks, enhancements, and bugs for your projects.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Pull requests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effectLst/>
              </a:rPr>
              <a:t>let you tell others about changes you've pushed to a branch in a repository on GitHub. 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effectLst/>
              </a:rPr>
              <a:t>Notes</a:t>
            </a:r>
            <a:r>
              <a:rPr lang="en-US" dirty="0">
                <a:solidFill>
                  <a:schemeClr val="tx1"/>
                </a:solidFill>
                <a:effectLst/>
              </a:rPr>
              <a:t>: Notes can be used to collect information such as task reminders. </a:t>
            </a:r>
            <a:endParaRPr lang="fr-FR" dirty="0">
              <a:solidFill>
                <a:schemeClr val="tx1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  <a:effectLst/>
              </a:rPr>
              <a:t> The elements of a table are represented by cards, one column represents a status. You can drag and drop cards to rearrange them in a column or move them to another column. You can also slightly modify the issues and pull requests by modifying the card on the table.</a:t>
            </a:r>
          </a:p>
          <a:p>
            <a:r>
              <a:rPr lang="en-US" dirty="0">
                <a:solidFill>
                  <a:schemeClr val="tx1"/>
                </a:solidFill>
                <a:effectLst/>
              </a:rPr>
              <a:t>In a repository, I can have several project boards.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CF8412-0BF0-49E9-9BEA-BB6E2831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B4B55-B1B9-4596-BEDB-C4963979BE6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78847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dois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2726</TotalTime>
  <Words>1300</Words>
  <Application>Microsoft Office PowerPoint</Application>
  <PresentationFormat>Grand écran</PresentationFormat>
  <Paragraphs>144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Calisto MT</vt:lpstr>
      <vt:lpstr>Open Sans</vt:lpstr>
      <vt:lpstr>Roboto</vt:lpstr>
      <vt:lpstr>Times New Roman</vt:lpstr>
      <vt:lpstr>Trebuchet MS</vt:lpstr>
      <vt:lpstr>Wingdings 2</vt:lpstr>
      <vt:lpstr>Thème Office</vt:lpstr>
      <vt:lpstr>Ardoise</vt:lpstr>
      <vt:lpstr>Présentation PowerPoint</vt:lpstr>
      <vt:lpstr>Purpose of this course</vt:lpstr>
      <vt:lpstr>Kanban Method</vt:lpstr>
      <vt:lpstr>Kanban Method</vt:lpstr>
      <vt:lpstr>How does the Kanban method work? </vt:lpstr>
      <vt:lpstr>How does the Kanban method work? </vt:lpstr>
      <vt:lpstr>Example Kanban method </vt:lpstr>
      <vt:lpstr>Example Kanban method </vt:lpstr>
      <vt:lpstr>Introduction to GitHub Project Boards</vt:lpstr>
      <vt:lpstr>Templates</vt:lpstr>
      <vt:lpstr>Demo</vt:lpstr>
      <vt:lpstr>Create a repository </vt:lpstr>
      <vt:lpstr>Basic Kanban </vt:lpstr>
      <vt:lpstr>Automated Kanban</vt:lpstr>
      <vt:lpstr>Manage automation</vt:lpstr>
      <vt:lpstr>Manage automation</vt:lpstr>
      <vt:lpstr>Manage automation</vt:lpstr>
      <vt:lpstr>Adding Issues to GitHub Project Boards</vt:lpstr>
      <vt:lpstr>Create issues</vt:lpstr>
      <vt:lpstr>Add issues to a project board</vt:lpstr>
      <vt:lpstr>Add issues to a project board</vt:lpstr>
      <vt:lpstr>Add issues to a project board</vt:lpstr>
      <vt:lpstr>Delete the issue from the project board page</vt:lpstr>
      <vt:lpstr>Add a new issue by using keyboard shortcuts</vt:lpstr>
      <vt:lpstr>Ressources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Safa-Tahar-Henni Safia</dc:creator>
  <cp:lastModifiedBy>Safa-Tahar-Henni Safia</cp:lastModifiedBy>
  <cp:revision>21</cp:revision>
  <dcterms:created xsi:type="dcterms:W3CDTF">2021-01-13T19:10:12Z</dcterms:created>
  <dcterms:modified xsi:type="dcterms:W3CDTF">2021-01-15T16:38:59Z</dcterms:modified>
</cp:coreProperties>
</file>